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2" d="100"/>
          <a:sy n="92" d="100"/>
        </p:scale>
        <p:origin x="-52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CE062-4066-E041-BE4E-16C1924A026F}" type="datetimeFigureOut">
              <a:rPr lang="en-US" smtClean="0"/>
              <a:t>8/24/17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1B6D8-B025-1449-B726-CA7AD9C82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12651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CE062-4066-E041-BE4E-16C1924A026F}" type="datetimeFigureOut">
              <a:rPr lang="en-US" smtClean="0"/>
              <a:t>8/24/17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1B6D8-B025-1449-B726-CA7AD9C82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3541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CE062-4066-E041-BE4E-16C1924A026F}" type="datetimeFigureOut">
              <a:rPr lang="en-US" smtClean="0"/>
              <a:t>8/24/17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1B6D8-B025-1449-B726-CA7AD9C82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04977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CE062-4066-E041-BE4E-16C1924A026F}" type="datetimeFigureOut">
              <a:rPr lang="en-US" smtClean="0"/>
              <a:t>8/24/17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1B6D8-B025-1449-B726-CA7AD9C82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5878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CE062-4066-E041-BE4E-16C1924A026F}" type="datetimeFigureOut">
              <a:rPr lang="en-US" smtClean="0"/>
              <a:t>8/24/17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1B6D8-B025-1449-B726-CA7AD9C82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01209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CE062-4066-E041-BE4E-16C1924A026F}" type="datetimeFigureOut">
              <a:rPr lang="en-US" smtClean="0"/>
              <a:t>8/24/17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1B6D8-B025-1449-B726-CA7AD9C82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35541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CE062-4066-E041-BE4E-16C1924A026F}" type="datetimeFigureOut">
              <a:rPr lang="en-US" smtClean="0"/>
              <a:t>8/24/17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1B6D8-B025-1449-B726-CA7AD9C82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61433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CE062-4066-E041-BE4E-16C1924A026F}" type="datetimeFigureOut">
              <a:rPr lang="en-US" smtClean="0"/>
              <a:t>8/24/17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1B6D8-B025-1449-B726-CA7AD9C82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26675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CE062-4066-E041-BE4E-16C1924A026F}" type="datetimeFigureOut">
              <a:rPr lang="en-US" smtClean="0"/>
              <a:t>8/24/17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1B6D8-B025-1449-B726-CA7AD9C82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24810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CE062-4066-E041-BE4E-16C1924A026F}" type="datetimeFigureOut">
              <a:rPr lang="en-US" smtClean="0"/>
              <a:t>8/24/17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1B6D8-B025-1449-B726-CA7AD9C82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28973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CE062-4066-E041-BE4E-16C1924A026F}" type="datetimeFigureOut">
              <a:rPr lang="en-US" smtClean="0"/>
              <a:t>8/24/17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1B6D8-B025-1449-B726-CA7AD9C82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22335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20000"/>
                <a:lumOff val="80000"/>
                <a:alpha val="82000"/>
              </a:schemeClr>
            </a:gs>
            <a:gs pos="100000">
              <a:schemeClr val="accent6">
                <a:lumMod val="20000"/>
                <a:lumOff val="80000"/>
                <a:alpha val="80000"/>
              </a:schemeClr>
            </a:gs>
          </a:gsLst>
          <a:lin ang="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9CE062-4066-E041-BE4E-16C1924A026F}" type="datetimeFigureOut">
              <a:rPr lang="en-US" smtClean="0"/>
              <a:t>8/24/17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08541" y="6356350"/>
            <a:ext cx="472025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California SNAP-Ed ToP Facilitation Virtual Mentoring Project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01B6D8-B025-1449-B726-CA7AD9C82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140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3930" y="433069"/>
            <a:ext cx="2694940" cy="1967865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/>
            </a:ext>
          </a:extLst>
        </p:spPr>
      </p:pic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855106"/>
              </p:ext>
            </p:extLst>
          </p:nvPr>
        </p:nvGraphicFramePr>
        <p:xfrm>
          <a:off x="419100" y="1372234"/>
          <a:ext cx="8331201" cy="44541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78100"/>
                <a:gridCol w="3200400"/>
                <a:gridCol w="2552701"/>
              </a:tblGrid>
              <a:tr h="370840"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90500" algn="l"/>
                        </a:tabLst>
                      </a:pPr>
                      <a:r>
                        <a:rPr lang="en-US" sz="2000" b="1" spc="200" dirty="0">
                          <a:solidFill>
                            <a:srgbClr val="FF6600"/>
                          </a:solidFill>
                          <a:effectLst/>
                          <a:latin typeface="Calibri"/>
                          <a:ea typeface="Cambria"/>
                          <a:cs typeface="Times New Roman"/>
                        </a:rPr>
                        <a:t>PROCESS </a:t>
                      </a:r>
                      <a:r>
                        <a:rPr lang="en-US" sz="2000" b="1" dirty="0">
                          <a:solidFill>
                            <a:srgbClr val="FF6600"/>
                          </a:solidFill>
                          <a:effectLst/>
                          <a:latin typeface="Calibri"/>
                          <a:ea typeface="Cambria"/>
                          <a:cs typeface="Times New Roman"/>
                        </a:rPr>
                        <a:t>(Before Meeting)</a:t>
                      </a:r>
                      <a:endParaRPr lang="en-US" sz="2000" dirty="0">
                        <a:solidFill>
                          <a:srgbClr val="FF6600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90500" algn="l"/>
                        </a:tabLst>
                      </a:pPr>
                      <a:r>
                        <a:rPr lang="en-US" sz="1800" b="1" dirty="0">
                          <a:solidFill>
                            <a:srgbClr val="FF6600"/>
                          </a:solidFill>
                          <a:effectLst/>
                          <a:latin typeface="Calibri"/>
                          <a:ea typeface="Cambria"/>
                          <a:cs typeface="Times New Roman"/>
                        </a:rPr>
                        <a:t>Design</a:t>
                      </a:r>
                      <a:endParaRPr lang="en-US" sz="1800" dirty="0">
                        <a:solidFill>
                          <a:srgbClr val="FF6600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90500" algn="l"/>
                        </a:tabLst>
                      </a:pPr>
                      <a:r>
                        <a:rPr lang="en-US" sz="1800" b="1" dirty="0">
                          <a:solidFill>
                            <a:srgbClr val="FF6600"/>
                          </a:solidFill>
                          <a:effectLst/>
                          <a:latin typeface="Calibri"/>
                          <a:ea typeface="Cambria"/>
                          <a:cs typeface="Times New Roman"/>
                        </a:rPr>
                        <a:t>Space</a:t>
                      </a:r>
                      <a:endParaRPr lang="en-US" sz="1800" dirty="0">
                        <a:solidFill>
                          <a:srgbClr val="FF6600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90500" algn="l"/>
                        </a:tabLst>
                      </a:pPr>
                      <a:r>
                        <a:rPr lang="en-US" sz="1800" b="1" dirty="0">
                          <a:solidFill>
                            <a:srgbClr val="FF6600"/>
                          </a:solidFill>
                          <a:effectLst/>
                          <a:latin typeface="Calibri"/>
                          <a:ea typeface="Cambria"/>
                          <a:cs typeface="Times New Roman"/>
                        </a:rPr>
                        <a:t>Yourself</a:t>
                      </a:r>
                      <a:endParaRPr lang="en-US" sz="1800" dirty="0">
                        <a:solidFill>
                          <a:srgbClr val="FF6600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342900" marR="0" lvl="0" indent="-342900" algn="l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Font typeface="Symbol"/>
                        <a:buChar char=""/>
                      </a:pPr>
                      <a:r>
                        <a:rPr lang="en-US" sz="1200" dirty="0">
                          <a:effectLst/>
                          <a:latin typeface="Calibri"/>
                          <a:ea typeface="Cambria"/>
                          <a:cs typeface="Times New Roman"/>
                        </a:rPr>
                        <a:t>Focus the topic by finding a place to begin</a:t>
                      </a:r>
                      <a:endParaRPr lang="en-US" sz="12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  <a:p>
                      <a:pPr marL="342900" marR="0" lvl="0" indent="-342900" algn="l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Font typeface="Symbol"/>
                        <a:buChar char=""/>
                      </a:pPr>
                      <a:r>
                        <a:rPr lang="en-US" sz="1200" dirty="0">
                          <a:effectLst/>
                          <a:latin typeface="Calibri"/>
                          <a:ea typeface="Cambria"/>
                          <a:cs typeface="Times New Roman"/>
                        </a:rPr>
                        <a:t>Write down Rational Aim (RA) and Experiential Aim (EA) of the conversation</a:t>
                      </a:r>
                      <a:endParaRPr lang="en-US" sz="12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  <a:p>
                      <a:pPr marL="342900" marR="0" lvl="0" indent="-342900" algn="l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Font typeface="Symbol"/>
                        <a:buChar char=""/>
                      </a:pPr>
                      <a:r>
                        <a:rPr lang="en-US" sz="1200" dirty="0">
                          <a:effectLst/>
                          <a:latin typeface="Calibri"/>
                          <a:ea typeface="Cambria"/>
                          <a:cs typeface="Times New Roman"/>
                        </a:rPr>
                        <a:t>Ensure a concrete beginning point for your objective questions</a:t>
                      </a:r>
                      <a:endParaRPr lang="en-US" sz="12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  <a:p>
                      <a:pPr marL="342900" marR="0" lvl="0" indent="-342900" algn="l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Font typeface="Symbol"/>
                        <a:buChar char=""/>
                      </a:pPr>
                      <a:r>
                        <a:rPr lang="en-US" sz="1200" dirty="0">
                          <a:effectLst/>
                          <a:latin typeface="Calibri"/>
                          <a:ea typeface="Cambria"/>
                          <a:cs typeface="Times New Roman"/>
                        </a:rPr>
                        <a:t>Brainstorm questions that achieve the RA/EA</a:t>
                      </a:r>
                      <a:endParaRPr lang="en-US" sz="12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  <a:p>
                      <a:pPr marL="342900" marR="0" lvl="0" indent="-342900" algn="l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Font typeface="Symbol"/>
                        <a:buChar char=""/>
                      </a:pPr>
                      <a:r>
                        <a:rPr lang="en-US" sz="1200" dirty="0">
                          <a:effectLst/>
                          <a:latin typeface="Calibri"/>
                          <a:ea typeface="Cambria"/>
                          <a:cs typeface="Times New Roman"/>
                        </a:rPr>
                        <a:t>Select and order the questions you will ask (minimum 1 per level, more if needed)</a:t>
                      </a:r>
                      <a:endParaRPr lang="en-US" sz="12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  <a:p>
                      <a:pPr marL="342900" marR="0" lvl="0" indent="-342900" algn="l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Font typeface="Symbol"/>
                        <a:buChar char=""/>
                      </a:pPr>
                      <a:r>
                        <a:rPr lang="en-US" sz="1200" dirty="0">
                          <a:effectLst/>
                          <a:latin typeface="Calibri"/>
                          <a:ea typeface="Cambria"/>
                          <a:cs typeface="Times New Roman"/>
                        </a:rPr>
                        <a:t>Determine time for each question</a:t>
                      </a:r>
                      <a:endParaRPr lang="en-US" sz="12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  <a:p>
                      <a:pPr marL="342900" marR="0" lvl="0" indent="-342900" algn="l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SzPts val="1200"/>
                        <a:buFont typeface="Arial"/>
                        <a:buChar char="•"/>
                      </a:pPr>
                      <a:r>
                        <a:rPr lang="en-US" sz="1200" dirty="0">
                          <a:effectLst/>
                          <a:latin typeface="Calibri"/>
                          <a:ea typeface="Cambria"/>
                          <a:cs typeface="Times New Roman"/>
                        </a:rPr>
                        <a:t>Prepare your opening and closing carefully </a:t>
                      </a:r>
                      <a:endParaRPr lang="en-US" sz="12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Font typeface="Symbol"/>
                        <a:buChar char=""/>
                      </a:pPr>
                      <a:r>
                        <a:rPr lang="en-US" sz="1200" dirty="0">
                          <a:effectLst/>
                          <a:latin typeface="Calibri"/>
                          <a:ea typeface="Cambria"/>
                          <a:cs typeface="Times New Roman"/>
                        </a:rPr>
                        <a:t>Secure an appropriate space for the meeting design and attendance</a:t>
                      </a:r>
                      <a:endParaRPr lang="en-US" sz="12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  <a:p>
                      <a:pPr marL="342900" marR="0" lvl="0" indent="-342900" algn="l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Font typeface="Symbol"/>
                        <a:buChar char=""/>
                      </a:pPr>
                      <a:r>
                        <a:rPr lang="en-US" sz="1200" dirty="0">
                          <a:effectLst/>
                          <a:latin typeface="Calibri"/>
                          <a:ea typeface="Cambria"/>
                          <a:cs typeface="Times New Roman"/>
                        </a:rPr>
                        <a:t>Configure seating so people can interact with each other easily and see documentation</a:t>
                      </a:r>
                      <a:endParaRPr lang="en-US" sz="12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  <a:p>
                      <a:pPr marL="342900" marR="0" lvl="0" indent="-342900" algn="l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Font typeface="Symbol"/>
                        <a:buChar char=""/>
                      </a:pPr>
                      <a:r>
                        <a:rPr lang="en-US" sz="1200" dirty="0">
                          <a:effectLst/>
                          <a:latin typeface="Calibri"/>
                          <a:ea typeface="Cambria"/>
                          <a:cs typeface="Times New Roman"/>
                        </a:rPr>
                        <a:t>Have the space fully set up in advance. (This may require a site visit for unfamiliar spaces)</a:t>
                      </a:r>
                      <a:endParaRPr lang="en-US" sz="12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  <a:p>
                      <a:pPr marL="342900" marR="0" lvl="0" indent="-342900" algn="l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Font typeface="Symbol"/>
                        <a:buChar char=""/>
                      </a:pPr>
                      <a:r>
                        <a:rPr lang="en-US" sz="1200" dirty="0">
                          <a:effectLst/>
                          <a:latin typeface="Calibri"/>
                          <a:ea typeface="Cambria"/>
                          <a:cs typeface="Times New Roman"/>
                        </a:rPr>
                        <a:t>Display data / relevant information in a manner that is easy to access and use</a:t>
                      </a:r>
                      <a:endParaRPr lang="en-US" sz="12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  <a:p>
                      <a:pPr marL="342900" marR="0" lvl="0" indent="-342900" algn="l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Font typeface="Symbol"/>
                        <a:buChar char=""/>
                      </a:pPr>
                      <a:r>
                        <a:rPr lang="en-US" sz="1200" dirty="0">
                          <a:effectLst/>
                          <a:latin typeface="Calibri"/>
                          <a:ea typeface="Cambria"/>
                          <a:cs typeface="Times New Roman"/>
                        </a:rPr>
                        <a:t>Post initial charts. Agenda </a:t>
                      </a:r>
                      <a:r>
                        <a:rPr lang="en-US" sz="1200" i="1" dirty="0">
                          <a:effectLst/>
                          <a:latin typeface="Calibri"/>
                          <a:ea typeface="Cambria"/>
                          <a:cs typeface="Times New Roman"/>
                        </a:rPr>
                        <a:t>(and ground rules)</a:t>
                      </a:r>
                      <a:r>
                        <a:rPr lang="en-US" sz="1200" dirty="0">
                          <a:effectLst/>
                          <a:latin typeface="Calibri"/>
                          <a:ea typeface="Cambria"/>
                          <a:cs typeface="Times New Roman"/>
                        </a:rPr>
                        <a:t> should always be visible in front</a:t>
                      </a:r>
                      <a:endParaRPr lang="en-US" sz="12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  <a:p>
                      <a:pPr marL="342900" marR="0" lvl="0" indent="-342900" algn="l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Font typeface="Symbol"/>
                        <a:buChar char=""/>
                      </a:pPr>
                      <a:r>
                        <a:rPr lang="en-US" sz="1200" dirty="0">
                          <a:effectLst/>
                          <a:latin typeface="Calibri"/>
                          <a:ea typeface="Cambria"/>
                          <a:cs typeface="Times New Roman"/>
                        </a:rPr>
                        <a:t>Consider specialty decor (toys help kinesthetic participants stay engaged)</a:t>
                      </a:r>
                      <a:endParaRPr lang="en-US" sz="12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  <a:p>
                      <a:pPr marL="342900" marR="0" lvl="0" indent="-342900" algn="l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Font typeface="Symbol"/>
                        <a:buChar char=""/>
                      </a:pPr>
                      <a:r>
                        <a:rPr lang="en-US" sz="1200" dirty="0">
                          <a:effectLst/>
                          <a:latin typeface="Calibri"/>
                          <a:ea typeface="Cambria"/>
                          <a:cs typeface="Times New Roman"/>
                        </a:rPr>
                        <a:t>Place participant supplies at seats (name cards, markers, half-sheets, pencils, copies of prior notes, agenda) </a:t>
                      </a:r>
                      <a:endParaRPr lang="en-US" sz="12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Font typeface="Symbol"/>
                        <a:buChar char=""/>
                      </a:pPr>
                      <a:r>
                        <a:rPr lang="en-US" sz="1200" dirty="0">
                          <a:effectLst/>
                          <a:latin typeface="Calibri"/>
                          <a:ea typeface="Cambria"/>
                          <a:cs typeface="Times New Roman"/>
                        </a:rPr>
                        <a:t>Rehearse the conversation in your head</a:t>
                      </a:r>
                      <a:endParaRPr lang="en-US" sz="12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  <a:p>
                      <a:pPr marL="342900" marR="0" lvl="0" indent="-342900" algn="l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Font typeface="Symbol"/>
                        <a:buChar char=""/>
                      </a:pPr>
                      <a:r>
                        <a:rPr lang="en-US" sz="1200" dirty="0">
                          <a:effectLst/>
                          <a:latin typeface="Calibri"/>
                          <a:ea typeface="Cambria"/>
                          <a:cs typeface="Times New Roman"/>
                        </a:rPr>
                        <a:t>Visualize yourself in the room facilitating the conversation successfully</a:t>
                      </a:r>
                      <a:endParaRPr lang="en-US" sz="12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  <a:p>
                      <a:pPr marL="342900" marR="0" lvl="0" indent="-342900" algn="l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Font typeface="Symbol"/>
                        <a:buChar char=""/>
                      </a:pPr>
                      <a:r>
                        <a:rPr lang="en-US" sz="1200" dirty="0">
                          <a:effectLst/>
                          <a:latin typeface="Calibri"/>
                          <a:ea typeface="Cambria"/>
                          <a:cs typeface="Times New Roman"/>
                        </a:rPr>
                        <a:t>Calm and center yourself before the meeting starts.  Be in a good frame of mind</a:t>
                      </a:r>
                      <a:endParaRPr lang="en-US" sz="12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  <a:p>
                      <a:pPr marL="342900" marR="0" lvl="0" indent="-342900" algn="l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200" dirty="0">
                          <a:effectLst/>
                          <a:latin typeface="Calibri"/>
                          <a:ea typeface="Cambria"/>
                          <a:cs typeface="Times New Roman"/>
                        </a:rPr>
                        <a:t>Write out all needed charts </a:t>
                      </a:r>
                      <a:endParaRPr lang="en-US" sz="12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  <a:p>
                      <a:pPr marL="265430" marR="0" algn="l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/>
                          <a:ea typeface="Cambria"/>
                          <a:cs typeface="Times New Roman"/>
                        </a:rPr>
                        <a:t>before the meeting starts:</a:t>
                      </a:r>
                      <a:endParaRPr lang="en-US" sz="12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  <a:p>
                      <a:pPr marL="742950" marR="0" lvl="1" indent="-285750" algn="l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</a:pPr>
                      <a:r>
                        <a:rPr lang="en-US" sz="1200" dirty="0">
                          <a:effectLst/>
                          <a:latin typeface="Calibri"/>
                          <a:ea typeface="Cambria"/>
                          <a:cs typeface="Times New Roman"/>
                        </a:rPr>
                        <a:t>Purpose</a:t>
                      </a:r>
                      <a:endParaRPr lang="en-US" sz="12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  <a:p>
                      <a:pPr marL="742950" marR="0" lvl="1" indent="-285750" algn="l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</a:pPr>
                      <a:r>
                        <a:rPr lang="en-US" sz="1200" dirty="0">
                          <a:effectLst/>
                          <a:latin typeface="Calibri"/>
                          <a:ea typeface="Cambria"/>
                          <a:cs typeface="Times New Roman"/>
                        </a:rPr>
                        <a:t>Agenda</a:t>
                      </a:r>
                      <a:endParaRPr lang="en-US" sz="12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  <a:p>
                      <a:pPr marL="742950" marR="0" lvl="1" indent="-285750" algn="l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</a:pPr>
                      <a:r>
                        <a:rPr lang="en-US" sz="1200" dirty="0">
                          <a:effectLst/>
                          <a:latin typeface="Calibri"/>
                          <a:ea typeface="Cambria"/>
                          <a:cs typeface="Times New Roman"/>
                        </a:rPr>
                        <a:t>Instructions</a:t>
                      </a:r>
                      <a:endParaRPr lang="en-US" sz="12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  <a:p>
                      <a:pPr marL="742950" marR="0" lvl="1" indent="-285750" algn="l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</a:pPr>
                      <a:r>
                        <a:rPr lang="en-US" sz="1200" dirty="0">
                          <a:effectLst/>
                          <a:latin typeface="Calibri"/>
                          <a:ea typeface="Cambria"/>
                          <a:cs typeface="Times New Roman"/>
                        </a:rPr>
                        <a:t>Charts with any questions whose answers will be documented.</a:t>
                      </a:r>
                      <a:endParaRPr lang="en-US" sz="12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  <a:p>
                      <a:pPr marL="342900" marR="0" lvl="0" indent="-342900" algn="l">
                        <a:lnSpc>
                          <a:spcPct val="9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200" dirty="0">
                          <a:effectLst/>
                          <a:latin typeface="Calibri"/>
                          <a:ea typeface="Cambria"/>
                          <a:cs typeface="Times New Roman"/>
                        </a:rPr>
                        <a:t>Arrange charts in order they will be used</a:t>
                      </a:r>
                      <a:endParaRPr lang="en-US" sz="12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cxnSp>
        <p:nvCxnSpPr>
          <p:cNvPr id="7" name="Straight Connector 6"/>
          <p:cNvCxnSpPr/>
          <p:nvPr/>
        </p:nvCxnSpPr>
        <p:spPr>
          <a:xfrm flipV="1">
            <a:off x="419100" y="914400"/>
            <a:ext cx="5232400" cy="457834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6565900" y="914400"/>
            <a:ext cx="2184401" cy="457834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419100" y="729734"/>
            <a:ext cx="352362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rgbClr val="FF6600"/>
                </a:solidFill>
              </a:rPr>
              <a:t>Preparing for an Event</a:t>
            </a:r>
            <a:r>
              <a:rPr lang="en-US" sz="2800" dirty="0" smtClean="0">
                <a:solidFill>
                  <a:srgbClr val="FF6600"/>
                </a:solidFill>
                <a:effectLst/>
              </a:rPr>
              <a:t> </a:t>
            </a:r>
            <a:endParaRPr lang="en-US" sz="2800" dirty="0">
              <a:solidFill>
                <a:srgbClr val="FF66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397000" y="6563871"/>
            <a:ext cx="66802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California SNAP-Ed ToP Facilitation Virtual Mentoring Project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16994780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2408182"/>
              </p:ext>
            </p:extLst>
          </p:nvPr>
        </p:nvGraphicFramePr>
        <p:xfrm>
          <a:off x="444500" y="1092200"/>
          <a:ext cx="8318500" cy="46172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59250"/>
                <a:gridCol w="4159250"/>
              </a:tblGrid>
              <a:tr h="37084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90500" algn="l"/>
                        </a:tabLst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mbria"/>
                          <a:cs typeface="Times New Roman"/>
                        </a:rPr>
                        <a:t>    </a:t>
                      </a:r>
                      <a:r>
                        <a:rPr lang="en-US" sz="2000" b="1" dirty="0">
                          <a:solidFill>
                            <a:srgbClr val="FF6600"/>
                          </a:solidFill>
                          <a:effectLst/>
                          <a:latin typeface="+mj-lt"/>
                          <a:ea typeface="Cambria"/>
                          <a:cs typeface="Times New Roman"/>
                        </a:rPr>
                        <a:t>During the </a:t>
                      </a:r>
                      <a:r>
                        <a:rPr lang="en-US" sz="2000" b="1" dirty="0" smtClean="0">
                          <a:solidFill>
                            <a:srgbClr val="FF6600"/>
                          </a:solidFill>
                          <a:effectLst/>
                          <a:latin typeface="+mj-lt"/>
                          <a:ea typeface="Cambria"/>
                          <a:cs typeface="Times New Roman"/>
                        </a:rPr>
                        <a:t>Event</a:t>
                      </a:r>
                    </a:p>
                    <a:p>
                      <a:pPr marL="0" marR="0" algn="l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90500" algn="l"/>
                        </a:tabLst>
                      </a:pPr>
                      <a:endParaRPr lang="en-US" sz="2000" b="1" dirty="0">
                        <a:solidFill>
                          <a:srgbClr val="FF6600"/>
                        </a:solidFill>
                        <a:effectLst/>
                        <a:latin typeface="+mj-lt"/>
                        <a:ea typeface="Cambria"/>
                        <a:cs typeface="Times New Roman"/>
                      </a:endParaRPr>
                    </a:p>
                    <a:p>
                      <a:pPr marL="342900" marR="0" lvl="0" indent="-342900" algn="l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Font typeface="Symbol"/>
                        <a:buChar char=""/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mbria"/>
                          <a:cs typeface="Times New Roman"/>
                        </a:rPr>
                        <a:t>Invite participants to get settled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Cambria"/>
                        <a:cs typeface="Times New Roman"/>
                      </a:endParaRPr>
                    </a:p>
                    <a:p>
                      <a:pPr marL="342900" marR="0" lvl="0" indent="-342900" algn="l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Font typeface="Symbol"/>
                        <a:buChar char=""/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mbria"/>
                          <a:cs typeface="Times New Roman"/>
                        </a:rPr>
                        <a:t>Share meeting purpose and agenda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Cambria"/>
                        <a:cs typeface="Times New Roman"/>
                      </a:endParaRPr>
                    </a:p>
                    <a:p>
                      <a:pPr marL="342900" marR="0" lvl="0" indent="-342900" algn="l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Font typeface="Symbol"/>
                        <a:buChar char=""/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mbria"/>
                          <a:cs typeface="Times New Roman"/>
                        </a:rPr>
                        <a:t>The first questions - go round robin with introductions and relevant first question.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Cambria"/>
                        <a:cs typeface="Times New Roman"/>
                      </a:endParaRPr>
                    </a:p>
                    <a:p>
                      <a:pPr marL="342900" marR="0" lvl="0" indent="-342900" algn="l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Font typeface="Symbol"/>
                        <a:buChar char=""/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mbria"/>
                          <a:cs typeface="Times New Roman"/>
                        </a:rPr>
                        <a:t>Ask subsequent questions - popcorn style according to the design.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Cambria"/>
                        <a:cs typeface="Times New Roman"/>
                      </a:endParaRPr>
                    </a:p>
                    <a:p>
                      <a:pPr marL="342900" marR="0" lvl="0" indent="-342900" algn="l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Font typeface="Symbol"/>
                        <a:buChar char=""/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mbria"/>
                          <a:cs typeface="Times New Roman"/>
                        </a:rPr>
                        <a:t>Keep conversation moving to avoid getting bogged or off track.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Cambria"/>
                        <a:cs typeface="Times New Roman"/>
                      </a:endParaRPr>
                    </a:p>
                    <a:p>
                      <a:pPr marL="342900" marR="0" lvl="0" indent="-342900" algn="l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Font typeface="Symbol"/>
                        <a:buChar char=""/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mbria"/>
                          <a:cs typeface="Times New Roman"/>
                        </a:rPr>
                        <a:t>Hold a reflective conversation about the session (ORID, +/r).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Cambria"/>
                        <a:cs typeface="Times New Roman"/>
                      </a:endParaRPr>
                    </a:p>
                    <a:p>
                      <a:pPr marL="342900" marR="0" lvl="0" indent="-342900" algn="l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Font typeface="Symbol"/>
                        <a:buChar char=""/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mbria"/>
                          <a:cs typeface="Times New Roman"/>
                        </a:rPr>
                        <a:t>Close the meeting with clear statement of next steps, assignments and appreciations.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90500" algn="l"/>
                        </a:tabLst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mbria"/>
                          <a:cs typeface="Times New Roman"/>
                        </a:rPr>
                        <a:t>   </a:t>
                      </a:r>
                      <a:r>
                        <a:rPr lang="en-US" sz="2000" b="1" kern="1200" dirty="0">
                          <a:solidFill>
                            <a:srgbClr val="FF6600"/>
                          </a:solidFill>
                          <a:effectLst/>
                          <a:latin typeface="+mj-lt"/>
                          <a:ea typeface="Cambria"/>
                          <a:cs typeface="Times New Roman"/>
                        </a:rPr>
                        <a:t>Follow</a:t>
                      </a:r>
                      <a:r>
                        <a:rPr lang="en-US" sz="2000" b="1" dirty="0">
                          <a:solidFill>
                            <a:srgbClr val="FF6600"/>
                          </a:solidFill>
                          <a:effectLst/>
                          <a:latin typeface="+mj-lt"/>
                          <a:ea typeface="Cambria"/>
                          <a:cs typeface="Times New Roman"/>
                        </a:rPr>
                        <a:t> </a:t>
                      </a:r>
                      <a:r>
                        <a:rPr lang="en-US" sz="2000" b="1" dirty="0" smtClean="0">
                          <a:solidFill>
                            <a:srgbClr val="FF6600"/>
                          </a:solidFill>
                          <a:effectLst/>
                          <a:latin typeface="+mj-lt"/>
                          <a:ea typeface="Cambria"/>
                          <a:cs typeface="Times New Roman"/>
                        </a:rPr>
                        <a:t>up</a:t>
                      </a:r>
                    </a:p>
                    <a:p>
                      <a:pPr marL="0" marR="0" algn="l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90500" algn="l"/>
                        </a:tabLst>
                      </a:pPr>
                      <a:endParaRPr lang="en-US" sz="1400" b="1" dirty="0">
                        <a:solidFill>
                          <a:srgbClr val="FF6600"/>
                        </a:solidFill>
                        <a:effectLst/>
                        <a:latin typeface="+mj-lt"/>
                        <a:ea typeface="Cambria"/>
                        <a:cs typeface="Times New Roman"/>
                      </a:endParaRPr>
                    </a:p>
                    <a:p>
                      <a:pPr marL="342900" marR="0" lvl="0" indent="-342900" algn="l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Font typeface="Symbol"/>
                        <a:buChar char=""/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mbria"/>
                          <a:cs typeface="Times New Roman"/>
                        </a:rPr>
                        <a:t>Reflect on the conversation, the group and yourself (refer back to the reflection tool learned last time)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Cambria"/>
                        <a:cs typeface="Times New Roman"/>
                      </a:endParaRPr>
                    </a:p>
                    <a:p>
                      <a:pPr marL="342900" marR="0" lvl="0" indent="-342900" algn="l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Font typeface="Symbol"/>
                        <a:buChar char=""/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mbria"/>
                          <a:cs typeface="Times New Roman"/>
                        </a:rPr>
                        <a:t>Learn from the experience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Cambria"/>
                        <a:cs typeface="Times New Roman"/>
                      </a:endParaRPr>
                    </a:p>
                    <a:p>
                      <a:pPr marL="342900" marR="0" lvl="0" indent="-342900" algn="l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Font typeface="Symbol"/>
                        <a:buChar char=""/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mbria"/>
                          <a:cs typeface="Times New Roman"/>
                        </a:rPr>
                        <a:t>Document the meeting - at least decisions and next steps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Cambria"/>
                        <a:cs typeface="Times New Roman"/>
                      </a:endParaRPr>
                    </a:p>
                    <a:p>
                      <a:pPr marL="342900" marR="0" lvl="0" indent="-342900" algn="l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Font typeface="Symbol"/>
                        <a:buChar char=""/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mbria"/>
                          <a:cs typeface="Times New Roman"/>
                        </a:rPr>
                        <a:t>Distribute notes ASAP - so everyone knows their assignments and follow up activities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Cambria"/>
                        <a:cs typeface="Times New Roman"/>
                      </a:endParaRPr>
                    </a:p>
                    <a:p>
                      <a:pPr marL="342900" marR="0" lvl="0" indent="-342900" algn="l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Font typeface="Symbol"/>
                        <a:buChar char=""/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mbria"/>
                          <a:cs typeface="Times New Roman"/>
                        </a:rPr>
                        <a:t>Facilitator checks in with individual assignments and provides support as needed.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Cambria"/>
                        <a:cs typeface="Times New Roman"/>
                      </a:endParaRPr>
                    </a:p>
                    <a:p>
                      <a:pPr marL="342900" marR="0" lvl="0" indent="-342900" algn="l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Font typeface="Symbol"/>
                        <a:buChar char=""/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mbria"/>
                          <a:cs typeface="Times New Roman"/>
                        </a:rPr>
                        <a:t>Hold periodic check-ins to make sure everyone is on track between meetings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698500" y="444500"/>
            <a:ext cx="76073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6600"/>
                </a:solidFill>
              </a:rPr>
              <a:t>Preparing for an Event</a:t>
            </a:r>
            <a:endParaRPr lang="en-US" sz="2400" b="1" dirty="0">
              <a:solidFill>
                <a:srgbClr val="FF66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397000" y="6563871"/>
            <a:ext cx="66802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California SNAP-Ed ToP Facilitation Virtual Mentoring Project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16058285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254</TotalTime>
  <Words>431</Words>
  <Application>Microsoft Macintosh PowerPoint</Application>
  <PresentationFormat>On-screen Show (4:3)</PresentationFormat>
  <Paragraphs>49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Nileen Verbeten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Nileen Verbeten</dc:creator>
  <cp:lastModifiedBy>Nileen Verbeten</cp:lastModifiedBy>
  <cp:revision>3</cp:revision>
  <dcterms:created xsi:type="dcterms:W3CDTF">2017-08-23T23:58:36Z</dcterms:created>
  <dcterms:modified xsi:type="dcterms:W3CDTF">2017-08-24T13:37:33Z</dcterms:modified>
</cp:coreProperties>
</file>